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1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12" r:id="rId19"/>
    <p:sldId id="274" r:id="rId20"/>
    <p:sldId id="275" r:id="rId21"/>
    <p:sldId id="313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309" r:id="rId30"/>
    <p:sldId id="311" r:id="rId31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3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42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15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782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95511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mansion.com/react-native-gesture-handler/docs/gestures/use-fling-gest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.svg"/><Relationship Id="rId5" Type="http://schemas.openxmlformats.org/officeDocument/2006/relationships/image" Target="../media/image21.svg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1" cy="2176928"/>
            <a:chOff x="0" y="0"/>
            <a:chExt cx="12680801" cy="3628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6793" y="95183"/>
              <a:ext cx="11334244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02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585073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do Ambiente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Preparando o projeto para reconhecer e processar gestos touch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5366"/>
            <a:ext cx="66004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React Native Gesture Handler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9227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Para trabalhar com gestos avançados em React Native, utilizamos a biblioteca React Native Gesture Handler. Esta biblioteca oferece uma API robusta e performática para reconhecer diferentes tipos de gestos, indo além dos eventos básicos de toque.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0489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Instalação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55747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biblioteca já vem instalada quando você cria um projeto com Expo. Caso necessite instalá-la manualmente: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5415796"/>
            <a:ext cx="6279356" cy="615196"/>
          </a:xfrm>
          <a:prstGeom prst="roundRect">
            <a:avLst>
              <a:gd name="adj" fmla="val 1486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83908" y="5415796"/>
            <a:ext cx="6299121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982266" y="5564624"/>
            <a:ext cx="5902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npx expo install react-native-gesture-handler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0489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Vantagens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4557474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Performance otimizada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Suporte nativo a gestos complexos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Compatibilidade iOS e Android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Gestos personalizáveis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7652"/>
            <a:ext cx="55423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GestureHandlerRootView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8456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Antes de implementar qualquer gesto, é necessário envolver toda a aplicação com o componente GestureHandlerRootView. Este componente cria o contexto necessário para que todos os gestos sejam reconhecidos em qualquer parte do app.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042886"/>
            <a:ext cx="13042821" cy="1160740"/>
          </a:xfrm>
          <a:prstGeom prst="roundRect">
            <a:avLst>
              <a:gd name="adj" fmla="val 788"/>
            </a:avLst>
          </a:prstGeom>
          <a:solidFill>
            <a:srgbClr val="B3D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4338161"/>
            <a:ext cx="248007" cy="1983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38513" y="4290774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Atenção: O GestureHandlerRootView deve ser o componente mais externo da sua aplicação. Sem ele, nenhum gesto será detectado corretamente.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42686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Esta configuração precisa ser feita apenas uma vez no componente raiz (layout principal), permitindo que todos os componentes filhos reconheçam gestos automaticamente.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0424"/>
            <a:ext cx="64643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Inicial - Parte 1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5733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Vamos começar importando e configurando o GestureHandlerRootView no arquivo principal: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998119"/>
            <a:ext cx="13042821" cy="932736"/>
          </a:xfrm>
          <a:prstGeom prst="roundRect">
            <a:avLst>
              <a:gd name="adj" fmla="val 98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998119"/>
            <a:ext cx="13062585" cy="932736"/>
          </a:xfrm>
          <a:prstGeom prst="roundRect">
            <a:avLst>
              <a:gd name="adj" fmla="val 3192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4146947"/>
            <a:ext cx="1266586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GestureHandlerRootView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react-native-gesture-handler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15409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Esta importação traz o componente que envolverá toda nossa aplicação. Note que importamos diretamente da biblioteca react-native-gesture-handler.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0265"/>
            <a:ext cx="64643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Inicial - Parte 2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717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Agora modificamos a estrutura do componente para incluir o GestureHandlerRootView como elemento mais externo: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727960"/>
            <a:ext cx="13042821" cy="3790593"/>
          </a:xfrm>
          <a:prstGeom prst="roundRect">
            <a:avLst>
              <a:gd name="adj" fmla="val 241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727960"/>
            <a:ext cx="13062585" cy="3790593"/>
          </a:xfrm>
          <a:prstGeom prst="roundRect">
            <a:avLst>
              <a:gd name="adj" fmla="val 78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876788"/>
            <a:ext cx="12665869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... código existente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GestureHandlerRootView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style.mainContainer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/* Todo o conteúdo da aplicação */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GestureHandlerRootView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674179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 esta estrutura, qualquer gesto dentro do aplicativo será detectável.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03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72242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Implementação do Fling Gesture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Criando a funcionalidade de deletar tarefas com gesto de arrastar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91633"/>
            <a:ext cx="64033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Objetivo: Deletar com Swipe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50936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Vamos implementar uma funcionalidade muito comum em aplicativos mobile: deletar um item arrastando-o para o lado. Este padrão de interação é intuitivo para usuários e proporciona uma experiência fluida.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68522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gesto será um fling para a direita — um movimento rápido de arrastar que, quando executado, removerá a tarefa da lista. Este tipo de interação é familiar para usuários de aplicativos como e-mail e gerenciadores de tarefas.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026" y="536186"/>
            <a:ext cx="54487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Criando a Função Delete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64144" y="123555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Primeiro, implementamos a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lógica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FlatList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no index para remover uma tarefa da lista. 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74026" y="2093880"/>
            <a:ext cx="13042821" cy="1250275"/>
          </a:xfrm>
          <a:prstGeom prst="roundRect">
            <a:avLst>
              <a:gd name="adj" fmla="val 731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64144" y="2093880"/>
            <a:ext cx="13062585" cy="3564642"/>
          </a:xfrm>
          <a:prstGeom prst="roundRect">
            <a:avLst>
              <a:gd name="adj" fmla="val 238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62502" y="2242708"/>
            <a:ext cx="1266586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FlatList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keyExtractor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Task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initialCompleted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.completed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setTasks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.id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.id))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)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/&gt;</a:t>
            </a:r>
          </a:p>
        </p:txBody>
      </p:sp>
      <p:sp>
        <p:nvSpPr>
          <p:cNvPr id="7" name="Text 5"/>
          <p:cNvSpPr/>
          <p:nvPr/>
        </p:nvSpPr>
        <p:spPr>
          <a:xfrm>
            <a:off x="962502" y="5466310"/>
            <a:ext cx="9585589" cy="186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pt-BR" sz="1550" b="1" dirty="0">
              <a:solidFill>
                <a:srgbClr val="414042"/>
              </a:solidFill>
              <a:latin typeface="Trebuchet MS Bold Bold" pitchFamily="34" charset="0"/>
              <a:ea typeface="Trebuchet MS Bold Bold" pitchFamily="34" charset="-122"/>
              <a:cs typeface="Trebuchet MS Bold Bold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pt-BR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Para cada item na lista de tarefas, renderiza um componente </a:t>
            </a:r>
            <a:r>
              <a:rPr lang="pt-BR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Task</a:t>
            </a:r>
            <a:r>
              <a:rPr lang="pt-BR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passando: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pt-BR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- </a:t>
            </a:r>
            <a:r>
              <a:rPr lang="pt-BR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text</a:t>
            </a:r>
            <a:r>
              <a:rPr lang="pt-BR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: o texto da tarefa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pt-BR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- </a:t>
            </a:r>
            <a:r>
              <a:rPr lang="pt-BR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initialCompleted</a:t>
            </a:r>
            <a:r>
              <a:rPr lang="pt-BR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: se a tarefa está concluída ou não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pt-BR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- </a:t>
            </a:r>
            <a:r>
              <a:rPr lang="pt-BR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deleteTask</a:t>
            </a:r>
            <a:r>
              <a:rPr lang="pt-BR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: uma função que deleta a tarefa ao ser chamada com o ID do item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026" y="536186"/>
            <a:ext cx="54487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Criando a Função Delete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89" y="139975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Antes de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implementar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o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gesto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,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vamos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testar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se a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função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de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deletar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funciona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corretamente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.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Adicionamos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temporariamente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um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evento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de </a:t>
            </a:r>
          </a:p>
          <a:p>
            <a:pPr>
              <a:lnSpc>
                <a:spcPts val="2500"/>
              </a:lnSpc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long press no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componente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Task: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09AFF583-9C7F-4C6B-968E-B5B04DADE648}"/>
              </a:ext>
            </a:extLst>
          </p:cNvPr>
          <p:cNvSpPr/>
          <p:nvPr/>
        </p:nvSpPr>
        <p:spPr>
          <a:xfrm>
            <a:off x="814432" y="2268389"/>
            <a:ext cx="10346754" cy="4490812"/>
          </a:xfrm>
          <a:prstGeom prst="roundRect">
            <a:avLst>
              <a:gd name="adj" fmla="val 238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BBDFD5E-BC5A-460E-BE4B-233F8D87C6D5}"/>
              </a:ext>
            </a:extLst>
          </p:cNvPr>
          <p:cNvSpPr txBox="1"/>
          <p:nvPr/>
        </p:nvSpPr>
        <p:spPr>
          <a:xfrm>
            <a:off x="1181409" y="2511884"/>
            <a:ext cx="935583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initialCompleted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setCompleted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initialCompleted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.rowContainer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setCompleted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Ionicons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checkmark-circle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pt-BR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/&gt;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1F2DB4C4-8264-4A9A-80FC-6497394EBCA4}"/>
              </a:ext>
            </a:extLst>
          </p:cNvPr>
          <p:cNvSpPr/>
          <p:nvPr/>
        </p:nvSpPr>
        <p:spPr>
          <a:xfrm>
            <a:off x="916544" y="6867963"/>
            <a:ext cx="13042821" cy="919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ao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pressionar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e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segurar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o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texto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da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tarefa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ela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desaparecer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da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lista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,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nossa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função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está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funcionando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corretamente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. Este teste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nos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garante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que a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lógica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de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remoção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está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implementada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antes de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adicionarmos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o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gesto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.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Depois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do teste,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retiramos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o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onPress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do Text e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voltamos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com o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</a:rPr>
              <a:t>Código anterior.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241349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5931"/>
            <a:ext cx="54372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Importações Necessárias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5284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 componente Task, precisamos importar os elementos para trabalhar com gestos: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74025" y="3210240"/>
            <a:ext cx="10672111" cy="840938"/>
          </a:xfrm>
          <a:prstGeom prst="roundRect">
            <a:avLst>
              <a:gd name="adj" fmla="val 157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442454"/>
            <a:ext cx="12665869" cy="37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Directions, Gesture,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GestureDetector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react-native-gesture-handler</a:t>
            </a:r>
            <a:r>
              <a:rPr lang="en-US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90609" y="4410636"/>
            <a:ext cx="10555528" cy="2083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pt-BR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Directions</a:t>
            </a:r>
            <a:r>
              <a:rPr lang="pt-BR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: </a:t>
            </a:r>
            <a:r>
              <a:rPr lang="pt-BR" sz="1550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É um objeto (</a:t>
            </a:r>
            <a:r>
              <a:rPr lang="pt-BR" sz="1550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enum</a:t>
            </a:r>
            <a:r>
              <a:rPr lang="pt-BR" sz="1550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) que define as direções cardinais (cima, baixo, esquerda, direita) usadas para configurar gestos de deslize (</a:t>
            </a:r>
            <a:r>
              <a:rPr lang="pt-BR" sz="1550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flings</a:t>
            </a:r>
            <a:r>
              <a:rPr lang="pt-BR" sz="1550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).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pt-BR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Gesture</a:t>
            </a:r>
            <a:r>
              <a:rPr lang="pt-BR" sz="1550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: É o ponto de entrada da biblioteca, utilizado para criar e configurar a lógica de diferentes tipos de gestos (toque, </a:t>
            </a:r>
            <a:r>
              <a:rPr lang="pt-BR" sz="1550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pan</a:t>
            </a:r>
            <a:r>
              <a:rPr lang="pt-BR" sz="1550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, pinça, etc.).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pt-BR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GestureDetector</a:t>
            </a:r>
            <a:r>
              <a:rPr lang="pt-BR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: </a:t>
            </a:r>
            <a:r>
              <a:rPr lang="pt-BR" sz="1550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É o componente visual que envolve os elementos da interface para detectar e reagir aos gestos definidos pelo objeto </a:t>
            </a:r>
            <a:r>
              <a:rPr lang="pt-BR" sz="1550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Gesture</a:t>
            </a:r>
            <a:r>
              <a:rPr lang="pt-BR" sz="1550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.</a:t>
            </a:r>
          </a:p>
          <a:p>
            <a:pPr algn="l">
              <a:lnSpc>
                <a:spcPts val="2500"/>
              </a:lnSpc>
              <a:buSzPct val="100000"/>
            </a:pPr>
            <a:endParaRPr lang="en-US" sz="1550" b="1" dirty="0">
              <a:solidFill>
                <a:srgbClr val="414042"/>
              </a:solidFill>
              <a:latin typeface="Trebuchet MS Bold Bold" pitchFamily="34" charset="0"/>
              <a:ea typeface="Trebuchet MS Bold Bold" pitchFamily="34" charset="-122"/>
            </a:endParaRPr>
          </a:p>
          <a:p>
            <a:pPr>
              <a:lnSpc>
                <a:spcPts val="2500"/>
              </a:lnSpc>
              <a:buSzPct val="100000"/>
            </a:pPr>
            <a:r>
              <a:rPr lang="pt-BR" sz="2000" b="1" i="0" dirty="0" err="1">
                <a:solidFill>
                  <a:srgbClr val="001A72"/>
                </a:solidFill>
                <a:effectLst/>
                <a:latin typeface="Aeonik"/>
              </a:rPr>
              <a:t>React</a:t>
            </a:r>
            <a:r>
              <a:rPr lang="pt-BR" sz="2000" b="1" i="0" dirty="0">
                <a:solidFill>
                  <a:srgbClr val="001A72"/>
                </a:solidFill>
                <a:effectLst/>
                <a:latin typeface="Aeonik"/>
              </a:rPr>
              <a:t> </a:t>
            </a:r>
            <a:r>
              <a:rPr lang="pt-BR" sz="2000" b="1" i="0" dirty="0" err="1">
                <a:solidFill>
                  <a:srgbClr val="001A72"/>
                </a:solidFill>
                <a:effectLst/>
                <a:latin typeface="Aeonik"/>
              </a:rPr>
              <a:t>Native</a:t>
            </a:r>
            <a:r>
              <a:rPr lang="pt-BR" sz="2000" b="1" i="0" dirty="0">
                <a:solidFill>
                  <a:srgbClr val="001A72"/>
                </a:solidFill>
                <a:effectLst/>
                <a:latin typeface="Aeonik"/>
              </a:rPr>
              <a:t> </a:t>
            </a:r>
            <a:r>
              <a:rPr lang="pt-BR" sz="2000" b="1" i="0" dirty="0">
                <a:solidFill>
                  <a:srgbClr val="782AEB"/>
                </a:solidFill>
                <a:effectLst/>
                <a:latin typeface="Aeonik"/>
              </a:rPr>
              <a:t>Manipulador de gestos </a:t>
            </a:r>
            <a:r>
              <a:rPr lang="pt-BR" sz="1600" b="1" i="0" dirty="0">
                <a:solidFill>
                  <a:srgbClr val="782AEB"/>
                </a:solidFill>
                <a:effectLst/>
                <a:latin typeface="Aeonik"/>
              </a:rPr>
              <a:t> </a:t>
            </a:r>
            <a:r>
              <a:rPr lang="en-US" sz="1550" dirty="0"/>
              <a:t>com </a:t>
            </a:r>
            <a:r>
              <a:rPr lang="en-US" sz="2400" dirty="0">
                <a:hlinkClick r:id="rId3"/>
              </a:rPr>
              <a:t>Fling gesture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369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Gestos na Touch Screen e Animações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4426744"/>
            <a:ext cx="1010126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5" name="Text 2"/>
          <p:cNvSpPr/>
          <p:nvPr/>
        </p:nvSpPr>
        <p:spPr>
          <a:xfrm>
            <a:off x="6399252" y="4486275"/>
            <a:ext cx="7720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CÓDIGO 13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89495" y="4411504"/>
            <a:ext cx="601623" cy="403622"/>
          </a:xfrm>
          <a:prstGeom prst="roundRect">
            <a:avLst>
              <a:gd name="adj" fmla="val 2265"/>
            </a:avLst>
          </a:prstGeom>
          <a:noFill/>
          <a:ln w="15240">
            <a:solidFill>
              <a:srgbClr val="004A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523798" y="4486275"/>
            <a:ext cx="33301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4A8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2026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280190" y="503836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Firjan SENAI - Desenvolvimento Mobile com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52461"/>
            <a:ext cx="743914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Estrutura do </a:t>
            </a:r>
            <a:r>
              <a:rPr lang="en-US" sz="3900" dirty="0" err="1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FlingGesture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83908" y="112136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FlingGesture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envolve o elemento que queremos tornar "arrastável". Veja a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estrutura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implementada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na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</a:t>
            </a:r>
            <a:r>
              <a:rPr lang="en-US" sz="1550" b="1" dirty="0" err="1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função</a:t>
            </a: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 Task: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64145" y="1543136"/>
            <a:ext cx="13062584" cy="5143329"/>
          </a:xfrm>
          <a:prstGeom prst="roundRect">
            <a:avLst>
              <a:gd name="adj" fmla="val 104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62501" y="1797895"/>
            <a:ext cx="12602891" cy="4888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initialCompleted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Estado para controlar se a tarefa está marcada como concluída ou não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setCompleted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initialCompleted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Cria uma referência para o valor da animação (começa em 0) que não se perde ao renderizar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swipe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1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Animated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current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Define a lógica do gesto de “arrasto" 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flingGesture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Gesture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Fling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Directions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Configura o gesto para detectar deslize da esquerda para a direita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onStart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Quando o gesto é detectado, inicia uma animação de transição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Animated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timing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swipe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toValue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        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Move o componente 500 pixels para a direita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         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A animação dura 600 milissegundos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useNativeDriver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'false' é necessário aqui pois '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' afeta o layout no 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Animated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padrão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}).</a:t>
            </a:r>
            <a:r>
              <a:rPr lang="pt-BR" sz="16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Após o fim da animação, chama a função de exclusão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52461"/>
            <a:ext cx="743914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Estrutura do </a:t>
            </a:r>
            <a:r>
              <a:rPr lang="en-US" sz="3900" dirty="0" err="1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GestureDetector</a:t>
            </a:r>
            <a:endParaRPr lang="en-US" sz="3900" dirty="0"/>
          </a:p>
        </p:txBody>
      </p:sp>
      <p:sp>
        <p:nvSpPr>
          <p:cNvPr id="5" name="Shape 3"/>
          <p:cNvSpPr/>
          <p:nvPr/>
        </p:nvSpPr>
        <p:spPr>
          <a:xfrm>
            <a:off x="764145" y="1543136"/>
            <a:ext cx="13062584" cy="5143329"/>
          </a:xfrm>
          <a:prstGeom prst="roundRect">
            <a:avLst>
              <a:gd name="adj" fmla="val 104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62501" y="1797895"/>
            <a:ext cx="12602891" cy="4888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O 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GestureDetector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é o sensor que "escuta" o 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flingGesture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definido acima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GestureDetector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gesture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flingGesture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Animated.View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permite que o estilo '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' seja atualizado pela variável '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swipe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' sem 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re-renderizar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o componente todo */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Animated.View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.rowContainer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swipe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}] }]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Ionicons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checkmark-circle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setCompleted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Alterna o estado de conclusão ao tocar no ícone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Animated.View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GestureDetector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pt-BR" sz="16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74272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04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64044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Animações com React Native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Adicionando feedback visual às interações do usuário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Por Que Animar?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Gestos e animações geralmente trabalham juntos para criar uma experiência de usuário coesa. Embora seja possível implementar um gesto sem animação, o feedback visual torna a interação mais intuitiva e satisfatória.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68522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Quando o usuário arrasta uma tarefa, ele espera ver aquele movimento acontecendo. A animação cria essa conexão entre ação e resultado, confirmando que o aplicativo está respondendo ao gesto.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6460"/>
            <a:ext cx="58938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React Native Animated API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725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Sobre a API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78106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React Native inclui nativamente uma API de animação poderosa e performática. Ela oferece diferentes tipos de animação, sendo as mais comuns: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912281"/>
            <a:ext cx="62793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timing: animação ao longo do tempo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spring: animação com efeito de mola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decay: animação com desaceleração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21999" y="3074194"/>
            <a:ext cx="6565106" cy="2998946"/>
          </a:xfrm>
          <a:prstGeom prst="roundRect">
            <a:avLst>
              <a:gd name="adj" fmla="val 305"/>
            </a:avLst>
          </a:prstGeom>
          <a:solidFill>
            <a:srgbClr val="004A80"/>
          </a:solidFill>
          <a:ln/>
        </p:spPr>
      </p:sp>
      <p:sp>
        <p:nvSpPr>
          <p:cNvPr id="7" name="Text 5"/>
          <p:cNvSpPr/>
          <p:nvPr/>
        </p:nvSpPr>
        <p:spPr>
          <a:xfrm>
            <a:off x="7620357" y="32725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Vantagens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0357" y="3781068"/>
            <a:ext cx="6168390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Nativa do React Native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Performance otimizada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Sem dependências externas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Integração com Gesture Handler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287"/>
            <a:ext cx="544199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Preparando a Estilização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8120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Antes de implementar a animação, vamos melhorar visualmente as tarefas para facilitar a visualização do movimento: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521982"/>
            <a:ext cx="13042821" cy="4743212"/>
          </a:xfrm>
          <a:prstGeom prst="roundRect">
            <a:avLst>
              <a:gd name="adj" fmla="val 193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803146" y="2521982"/>
            <a:ext cx="13062585" cy="4743212"/>
          </a:xfrm>
          <a:prstGeom prst="roundRect">
            <a:avLst>
              <a:gd name="adj" fmla="val 628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670810"/>
            <a:ext cx="12665869" cy="4445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Definição dos estilos visuais do componente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rowContainer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display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Alinha ícone e texto horizontalmente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gap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marginBottom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elevation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         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Sombra para Android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shadowColor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#000000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Configurações de sombra para iOS (</a:t>
            </a:r>
            <a:r>
              <a:rPr lang="pt-BR" sz="16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...)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shadowOpacity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shadowOffset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14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Detalhes de Sombra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711059"/>
            <a:ext cx="4215289" cy="1824276"/>
          </a:xfrm>
          <a:prstGeom prst="roundRect">
            <a:avLst>
              <a:gd name="adj" fmla="val 501"/>
            </a:avLst>
          </a:prstGeom>
          <a:solidFill>
            <a:srgbClr val="004A80"/>
          </a:solidFill>
          <a:ln w="22860">
            <a:solidFill>
              <a:srgbClr val="1963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9322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elevation (Android)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4361498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Propriedade que cria sombra automaticamente no Android. Valor numérico indica a "altura" do elemento.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711059"/>
            <a:ext cx="4215408" cy="1824276"/>
          </a:xfrm>
          <a:prstGeom prst="roundRect">
            <a:avLst>
              <a:gd name="adj" fmla="val 501"/>
            </a:avLst>
          </a:prstGeom>
          <a:solidFill>
            <a:srgbClr val="382F2D"/>
          </a:solidFill>
          <a:ln w="22860">
            <a:solidFill>
              <a:srgbClr val="51484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39322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shadow* (iOS)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4361498"/>
            <a:ext cx="37729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Conjunto de propriedades para criar sombra no iOS: shadowColor, shadowOpacity e shadowOffset.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711059"/>
            <a:ext cx="4215289" cy="1824276"/>
          </a:xfrm>
          <a:prstGeom prst="roundRect">
            <a:avLst>
              <a:gd name="adj" fmla="val 501"/>
            </a:avLst>
          </a:prstGeom>
          <a:solidFill>
            <a:srgbClr val="D7282F"/>
          </a:solidFill>
          <a:ln w="22860">
            <a:solidFill>
              <a:srgbClr val="F0414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42421" y="39322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backgroundColor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4361498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Essencial para que a sombra apareça corretamente. Sem ela, o fundo fica transparente.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6573"/>
            <a:ext cx="66307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Anatomia do Animated.timing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303770" y="2173486"/>
            <a:ext cx="22860" cy="4899422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2385298"/>
            <a:ext cx="595313" cy="22860"/>
          </a:xfrm>
          <a:prstGeom prst="roundRect">
            <a:avLst>
              <a:gd name="adj" fmla="val 40000"/>
            </a:avLst>
          </a:prstGeom>
          <a:solidFill>
            <a:srgbClr val="196399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2173486"/>
            <a:ext cx="446484" cy="446484"/>
          </a:xfrm>
          <a:prstGeom prst="roundRect">
            <a:avLst>
              <a:gd name="adj" fmla="val 2048"/>
            </a:avLst>
          </a:prstGeom>
          <a:solidFill>
            <a:srgbClr val="004A80"/>
          </a:solidFill>
          <a:ln w="22860">
            <a:solidFill>
              <a:srgbClr val="1963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6372" y="221069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842028" y="22417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Parâmetro 1: swipe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2670929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valor animado que será modificado durante a animação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5582" y="3575923"/>
            <a:ext cx="595313" cy="22860"/>
          </a:xfrm>
          <a:prstGeom prst="roundRect">
            <a:avLst>
              <a:gd name="adj" fmla="val 40000"/>
            </a:avLst>
          </a:prstGeom>
          <a:solidFill>
            <a:srgbClr val="514846"/>
          </a:solidFill>
          <a:ln/>
        </p:spPr>
      </p:sp>
      <p:sp>
        <p:nvSpPr>
          <p:cNvPr id="10" name="Shape 8"/>
          <p:cNvSpPr/>
          <p:nvPr/>
        </p:nvSpPr>
        <p:spPr>
          <a:xfrm>
            <a:off x="7091958" y="3364111"/>
            <a:ext cx="446484" cy="446484"/>
          </a:xfrm>
          <a:prstGeom prst="roundRect">
            <a:avLst>
              <a:gd name="adj" fmla="val 2048"/>
            </a:avLst>
          </a:prstGeom>
          <a:solidFill>
            <a:srgbClr val="382F2D"/>
          </a:solidFill>
          <a:ln w="22860">
            <a:solidFill>
              <a:srgbClr val="51484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6372" y="340131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307467" y="34323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toValue: 500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307467" y="3861554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Valor final desejado — elemento se moverá 500 pixels para direita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19505" y="4602242"/>
            <a:ext cx="595313" cy="22860"/>
          </a:xfrm>
          <a:prstGeom prst="roundRect">
            <a:avLst>
              <a:gd name="adj" fmla="val 40000"/>
            </a:avLst>
          </a:prstGeom>
          <a:solidFill>
            <a:srgbClr val="F04148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1958" y="4390430"/>
            <a:ext cx="446484" cy="446484"/>
          </a:xfrm>
          <a:prstGeom prst="roundRect">
            <a:avLst>
              <a:gd name="adj" fmla="val 2048"/>
            </a:avLst>
          </a:prstGeom>
          <a:solidFill>
            <a:srgbClr val="D7282F"/>
          </a:solidFill>
          <a:ln w="22860">
            <a:solidFill>
              <a:srgbClr val="F0414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6372" y="442763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842028" y="44586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duration: 300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4887873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Duração em milissegundos — animação rápida e responsiva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5582" y="5628680"/>
            <a:ext cx="595313" cy="22860"/>
          </a:xfrm>
          <a:prstGeom prst="roundRect">
            <a:avLst>
              <a:gd name="adj" fmla="val 40000"/>
            </a:avLst>
          </a:prstGeom>
          <a:solidFill>
            <a:srgbClr val="199BC6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1958" y="5416867"/>
            <a:ext cx="446484" cy="446484"/>
          </a:xfrm>
          <a:prstGeom prst="roundRect">
            <a:avLst>
              <a:gd name="adj" fmla="val 2048"/>
            </a:avLst>
          </a:prstGeom>
          <a:solidFill>
            <a:srgbClr val="0082AD"/>
          </a:solidFill>
          <a:ln w="22860">
            <a:solidFill>
              <a:srgbClr val="199BC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6372" y="545407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307467" y="54850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start(callback)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307467" y="5914311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Inicia a animação e executa função ao finalizar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44973"/>
            <a:ext cx="72332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Transform: A Chave da Animação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66188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propriedade CSS transform é ideal para animações porque não causa reflow no layout. Suas principais transformações são: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4202668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7930" y="4202668"/>
            <a:ext cx="2554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translateX / translateY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537930" y="4631888"/>
            <a:ext cx="343804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Move o elemento horizontalmente ou verticalmente sem afetar outros elementos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3986" y="4202668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68127" y="42026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rotate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968127" y="4631888"/>
            <a:ext cx="34381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Rotaciona o elemento em graus, útil para indicadores visuais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4302" y="4202668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98443" y="42026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scale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0398443" y="4631888"/>
            <a:ext cx="34381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Aumenta ou diminui o tamanho do elemento proporcionalmente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229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Sumário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6920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83531"/>
            <a:ext cx="4215289" cy="22860"/>
          </a:xfrm>
          <a:prstGeom prst="rect">
            <a:avLst/>
          </a:prstGeom>
          <a:solidFill>
            <a:srgbClr val="004A8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628430"/>
            <a:ext cx="315087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Introdução aos Gestos Touch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057650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Diferenças entre interação web e mobile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316920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483531"/>
            <a:ext cx="4215408" cy="22860"/>
          </a:xfrm>
          <a:prstGeom prst="rect">
            <a:avLst/>
          </a:prstGeom>
          <a:solidFill>
            <a:srgbClr val="382F2D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628430"/>
            <a:ext cx="29246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do Ambiente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4057650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Preparando o projeto para gestos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316920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483531"/>
            <a:ext cx="4215289" cy="22860"/>
          </a:xfrm>
          <a:prstGeom prst="rect">
            <a:avLst/>
          </a:prstGeom>
          <a:solidFill>
            <a:srgbClr val="D7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628430"/>
            <a:ext cx="36112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Implementação do Fling Gesture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4057650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Criando o gesto de arrastar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036701"/>
            <a:ext cx="6422112" cy="22860"/>
          </a:xfrm>
          <a:prstGeom prst="rect">
            <a:avLst/>
          </a:prstGeom>
          <a:solidFill>
            <a:srgbClr val="0082AD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181600"/>
            <a:ext cx="32014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Animações com React Native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610820"/>
            <a:ext cx="642211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Feedback visual para interações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036701"/>
            <a:ext cx="6422231" cy="22860"/>
          </a:xfrm>
          <a:prstGeom prst="rect">
            <a:avLst/>
          </a:prstGeom>
          <a:solidFill>
            <a:srgbClr val="004A80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260" y="51816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Código Completo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61082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Integração final e boas práticas</a:t>
            </a:r>
            <a:endParaRPr lang="en-US" sz="15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01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63032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Introdução aos Gestos Touch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Compreendendo as diferenças fundamentais entre interação web e mobile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9820"/>
            <a:ext cx="539484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Interação Web vs Mobile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37315" y="3287554"/>
            <a:ext cx="3821906" cy="2572226"/>
          </a:xfrm>
          <a:prstGeom prst="roundRect">
            <a:avLst>
              <a:gd name="adj" fmla="val 355"/>
            </a:avLst>
          </a:prstGeom>
          <a:solidFill>
            <a:srgbClr val="004A80"/>
          </a:solidFill>
          <a:ln/>
        </p:spPr>
      </p:sp>
      <p:sp>
        <p:nvSpPr>
          <p:cNvPr id="5" name="Text 2"/>
          <p:cNvSpPr/>
          <p:nvPr/>
        </p:nvSpPr>
        <p:spPr>
          <a:xfrm>
            <a:off x="6335673" y="34859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Ambiente Web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35673" y="3994428"/>
            <a:ext cx="3425190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Mouse como dispositivo principal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Evento hover ao passar sobre elementos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Feedback visual por proximidade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Telas geralmente não-touch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308074" y="34859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Ambiente Mobile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308074" y="3994428"/>
            <a:ext cx="35361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Dedos como interface direta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Sem evento hover disponível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Interação por toque direto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Telas touchscreen padrão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7652"/>
            <a:ext cx="72923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 Comportamento Hover na Web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8456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 desenvolvimento web, o evento hover é fundamental para a experiência do usuário. Quando passamos o mouse sobre um botão clicável, esperamos ver uma mudança visual — uma alteração de cor, um sublinhado, ou qualquer feedback que indique que aquele elemento é interativo.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04288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Este comportamento se tornou tão natural no uso de computadores que usuários inconscientemente buscam essas pistas visuais antes de clicar. No entanto, no ambiente mobile, essa interação simplesmente não existe.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901208"/>
            <a:ext cx="13042821" cy="1160740"/>
          </a:xfrm>
          <a:prstGeom prst="roundRect">
            <a:avLst>
              <a:gd name="adj" fmla="val 788"/>
            </a:avLst>
          </a:prstGeom>
          <a:solidFill>
            <a:srgbClr val="B3DF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5196483"/>
            <a:ext cx="248007" cy="1983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38513" y="5149096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Importante: A ausência do hover em dispositivos móveis exige que repensemos completamente a forma como sinalizamos elementos interativos para o usuário.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3801"/>
            <a:ext cx="65924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Vantagens da Interação Touch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0714"/>
            <a:ext cx="4182189" cy="41821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812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Gestos Naturais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6710482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Movimentos intuitivos como pinça para zoom, que não têm equivalente direto no mouse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1900714"/>
            <a:ext cx="4182308" cy="41823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62813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Swipe e Fling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6710601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Arrastar elementos rapidamente para navegar ou executar ações específicas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1900714"/>
            <a:ext cx="4182308" cy="41823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62813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Multi-touch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6710601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Capacidade de usar múltiplos dedos simultaneamente para interações complexas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9486"/>
            <a:ext cx="516636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Principais Gestos Touch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16398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Tap (Toque)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789759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gesto mais básico, equivalente ao clique do mouse. Usado para selecionar, ativar botões e interagir com elementos.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9144" y="2616398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Pinch (Pinça)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3789759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Gesto com dois dedos para aumentar ou diminuir o zoom em imagens, mapas e conteúdo em geral.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821674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Fling (Arremesso)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93790" y="5995035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Movimento rápido de arrastar em uma direção, usado para deslizar conteúdo ou executar ações como deletar.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9144" y="482167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144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Pan (Arrastar)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9144" y="5995035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Segurar e mover continuamente um elemento, ideal para reorganizar listas ou navegar em mapas.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68429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Nosso Projeto: Lista de Tarefas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Vamos trabalhar com uma aplicação de lista de tarefas que já possui funcionalidades básicas implementadas. O app permite adicionar novas tarefas e marcar itens como concluídos ou não concluídos.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68522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estrutura atual conta com dois componentes principais: o layout principal que gerencia toda a lógica da lista, e o componente Task que renderiza cada tarefa individual com sua funcionalidade de marcar como feita.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2629</Words>
  <Application>Microsoft Office PowerPoint</Application>
  <PresentationFormat>Personalizar</PresentationFormat>
  <Paragraphs>284</Paragraphs>
  <Slides>30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43" baseType="lpstr">
      <vt:lpstr>Aeonik</vt:lpstr>
      <vt:lpstr>Arial</vt:lpstr>
      <vt:lpstr>Calibri</vt:lpstr>
      <vt:lpstr>Consolas</vt:lpstr>
      <vt:lpstr>Consolas Bold</vt:lpstr>
      <vt:lpstr>Trebuchet MS</vt:lpstr>
      <vt:lpstr>Trebuchet MS Bold</vt:lpstr>
      <vt:lpstr>Trebuchet MS Bold Bold</vt:lpstr>
      <vt:lpstr>Trebuchet MS Normal</vt:lpstr>
      <vt:lpstr>Trebuchet MS Normal Light</vt:lpstr>
      <vt:lpstr>Varela Round</vt:lpstr>
      <vt:lpstr>Varela Round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18</cp:revision>
  <dcterms:created xsi:type="dcterms:W3CDTF">2026-02-10T11:29:26Z</dcterms:created>
  <dcterms:modified xsi:type="dcterms:W3CDTF">2026-02-10T16:58:18Z</dcterms:modified>
</cp:coreProperties>
</file>